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5"/>
  </p:notesMasterIdLst>
  <p:sldIdLst>
    <p:sldId id="256" r:id="rId20"/>
    <p:sldId id="257" r:id="rId21"/>
    <p:sldId id="258" r:id="rId22"/>
    <p:sldId id="259" r:id="rId23"/>
    <p:sldId id="260" r:id="rId24"/>
    <p:sldId id="261" r:id="rId28"/>
    <p:sldId id="262" r:id="rId29"/>
    <p:sldId id="263" r:id="rId30"/>
    <p:sldId id="264" r:id="rId32"/>
    <p:sldId id="265" r:id="rId33"/>
    <p:sldId id="266" r:id="rId34"/>
    <p:sldId id="267" r:id="rId36"/>
    <p:sldId id="268" r:id="rId37"/>
    <p:sldId id="269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Assistant Regular" charset="1" panose="00000500000000000000"/>
      <p:regular r:id="rId12"/>
    </p:embeddedFont>
    <p:embeddedFont>
      <p:font typeface="Assistant Regular Bold" charset="1" panose="00000700000000000000"/>
      <p:regular r:id="rId13"/>
    </p:embeddedFont>
    <p:embeddedFont>
      <p:font typeface="Open Sans Light" charset="1" panose="020B0306030504020204"/>
      <p:regular r:id="rId14"/>
    </p:embeddedFont>
    <p:embeddedFont>
      <p:font typeface="Open Sans Light Bold" charset="1" panose="020B08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Light Bold Italics" charset="1" panose="020B0806030504020204"/>
      <p:regular r:id="rId17"/>
    </p:embeddedFont>
    <p:embeddedFont>
      <p:font typeface="Halant Medium" charset="1" panose="00000600000000000000"/>
      <p:regular r:id="rId18"/>
    </p:embeddedFont>
    <p:embeddedFont>
      <p:font typeface="Halant Medium Bold" charset="1" panose="000007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notesMasters/notesMaster1.xml" Type="http://schemas.openxmlformats.org/officeDocument/2006/relationships/notesMaster"/><Relationship Id="rId26" Target="theme/theme2.xml" Type="http://schemas.openxmlformats.org/officeDocument/2006/relationships/theme"/><Relationship Id="rId27" Target="notesSlides/notesSlide1.xml" Type="http://schemas.openxmlformats.org/officeDocument/2006/relationships/notes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notesSlides/notesSlide2.xml" Type="http://schemas.openxmlformats.org/officeDocument/2006/relationships/notes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notesSlides/notesSlide3.xml" Type="http://schemas.openxmlformats.org/officeDocument/2006/relationships/notes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looking at the tableau </a:t>
            </a:r>
          </a:p>
          <a:p>
            <a:pPr lvl="0"/>
            <a:r>
              <a:rPr lang="en-US"/>
              <a:t>it looks like the poll was not </a:t>
            </a:r>
          </a:p>
          <a:p>
            <a:pPr lvl="0"/>
            <a:r>
              <a:rPr lang="en-US"/>
              <a:t>but the questions included I don't want to buy</a:t>
            </a:r>
          </a:p>
          <a:p>
            <a:pPr lvl="0"/>
            <a:r>
              <a:rPr lang="en-US"/>
              <a:t>-&gt; there are no firm no </a:t>
            </a:r>
          </a:p>
          <a:p>
            <a:pPr lvl="0"/>
            <a:r>
              <a:rPr lang="en-US"/>
              <a:t>possible biais or sample not big enough or people don't have a strong opinion about the subject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Green - environmental concern</a:t>
            </a:r>
          </a:p>
          <a:p>
            <a:pPr lvl="0"/>
            <a:r>
              <a:rPr lang="en-US"/>
              <a:t>Red - cost</a:t>
            </a:r>
          </a:p>
          <a:p>
            <a:pPr lvl="0"/>
            <a:r>
              <a:rPr lang="en-US"/>
              <a:t>Yellow practical aspect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Brown : thermos</a:t>
            </a:r>
          </a:p>
          <a:p>
            <a:pPr lvl="0"/>
            <a:r>
              <a:rPr lang="en-US"/>
              <a:t>Gray cleaning issues</a:t>
            </a:r>
          </a:p>
          <a:p>
            <a:pPr lvl="0"/>
            <a:r>
              <a:rPr lang="en-US"/>
              <a:t>Ivory : lid / cork improvement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4.png" Type="http://schemas.openxmlformats.org/officeDocument/2006/relationships/image"/><Relationship Id="rId4" Target="../media/image9.png" Type="http://schemas.openxmlformats.org/officeDocument/2006/relationships/image"/><Relationship Id="rId5" Target="../media/image1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0739" y="228804"/>
            <a:ext cx="17327073" cy="8442079"/>
            <a:chOff x="0" y="0"/>
            <a:chExt cx="23102764" cy="112561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241869"/>
              <a:ext cx="15348107" cy="20142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138"/>
                </a:lnSpc>
              </a:pPr>
              <a:r>
                <a:rPr lang="en-US" sz="4384">
                  <a:solidFill>
                    <a:srgbClr val="731F7D"/>
                  </a:solidFill>
                  <a:latin typeface="Halant Medium"/>
                </a:rPr>
                <a:t>Project 6 - Ironhack -july 2021 </a:t>
              </a:r>
            </a:p>
            <a:p>
              <a:pPr>
                <a:lnSpc>
                  <a:spcPts val="6138"/>
                </a:lnSpc>
                <a:spcBef>
                  <a:spcPct val="0"/>
                </a:spcBef>
              </a:pPr>
              <a:r>
                <a:rPr lang="en-US" sz="4384">
                  <a:solidFill>
                    <a:srgbClr val="731F7D"/>
                  </a:solidFill>
                  <a:latin typeface="Halant Medium"/>
                </a:rPr>
                <a:t>Lucie Fleury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050"/>
              <a:ext cx="23102764" cy="83071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247"/>
                </a:lnSpc>
              </a:pPr>
            </a:p>
            <a:p>
              <a:pPr>
                <a:lnSpc>
                  <a:spcPts val="12247"/>
                </a:lnSpc>
              </a:pPr>
              <a:r>
                <a:rPr lang="en-US" sz="10378">
                  <a:solidFill>
                    <a:srgbClr val="000000"/>
                  </a:solidFill>
                  <a:latin typeface="HK Grotesk Bold"/>
                </a:rPr>
                <a:t>What motivates people to buy or not buy reusable water bottles?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5017281">
            <a:off x="758399" y="-858075"/>
            <a:ext cx="1811240" cy="171615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0567437">
            <a:off x="16782853" y="9382241"/>
            <a:ext cx="3789612" cy="36238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-5680796" y="8251936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Review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0734" y="2024392"/>
            <a:ext cx="16229684" cy="9632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Open Sans Light"/>
              </a:rPr>
              <a:t>A good portion of people from the sample own more than one bottle  :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They use them on daily basis (not shown in the Tableau - 100%)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They bought online followed equally by sports shop and receiving a gift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More prone to spend a bit more money and to also to look at designs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40 % of the sample experience some drawbacks (weight, deterioration, lack of structure to refill, losing or forgetting to bring it) 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In the next slide, a certain amount of people would be interested in a bottle that keeps warm and hot drinks, easier to clean, leakproof  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 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379" b="1161"/>
          <a:stretch>
            <a:fillRect/>
          </a:stretch>
        </p:blipFill>
        <p:spPr>
          <a:xfrm flipH="false" flipV="false" rot="1298824">
            <a:off x="-6382182" y="2638347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2715964">
            <a:off x="17981716" y="2078227"/>
            <a:ext cx="1844500" cy="174766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776978" y="1681892"/>
            <a:ext cx="12285386" cy="824656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09463" y="346933"/>
            <a:ext cx="17424654" cy="1334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Do you have technical requirements or improvements to suggest for reusable water bottles? (44% answered yes - here are the results)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199663">
            <a:off x="-8435663" y="-6463434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663996" y="-17301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394911">
            <a:off x="16320319" y="8714403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340427" y="48538"/>
            <a:ext cx="10685112" cy="98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37"/>
              </a:lnSpc>
              <a:spcBef>
                <a:spcPct val="0"/>
              </a:spcBef>
            </a:pPr>
            <a:r>
              <a:rPr lang="en-US" sz="5812">
                <a:solidFill>
                  <a:srgbClr val="731F7D"/>
                </a:solidFill>
                <a:latin typeface="Halant Medium Italics"/>
              </a:rPr>
              <a:t>Hypothesis testing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9041" y="2048526"/>
            <a:ext cx="17245401" cy="6146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Open Sans Light"/>
              </a:rPr>
              <a:t>H0- Does having environmental concerns equates for individuals to possess a glass bottle?</a:t>
            </a:r>
          </a:p>
          <a:p>
            <a:pPr>
              <a:lnSpc>
                <a:spcPts val="4913"/>
              </a:lnSpc>
            </a:pPr>
          </a:p>
          <a:p>
            <a:pPr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Arimo"/>
              </a:rPr>
              <a:t>H1- Do people who have glass bottles buy them because of environmental incentive ?</a:t>
            </a:r>
          </a:p>
          <a:p>
            <a:pPr algn="ctr">
              <a:lnSpc>
                <a:spcPts val="4913"/>
              </a:lnSpc>
            </a:pPr>
          </a:p>
          <a:p>
            <a:pPr algn="ctr">
              <a:lnSpc>
                <a:spcPts val="4913"/>
              </a:lnSpc>
            </a:pPr>
          </a:p>
          <a:p>
            <a:pPr algn="ctr">
              <a:lnSpc>
                <a:spcPts val="4913"/>
              </a:lnSpc>
            </a:pPr>
            <a:r>
              <a:rPr lang="en-US" sz="3509">
                <a:solidFill>
                  <a:srgbClr val="000000"/>
                </a:solidFill>
                <a:latin typeface="Open Sans Light"/>
              </a:rPr>
              <a:t>(statistic=0.8246211251235324, pvalue=0.42853661643356133)</a:t>
            </a:r>
          </a:p>
          <a:p>
            <a:pPr algn="ctr">
              <a:lnSpc>
                <a:spcPts val="4874"/>
              </a:lnSpc>
            </a:pPr>
            <a:r>
              <a:rPr lang="en-US" sz="3481">
                <a:solidFill>
                  <a:srgbClr val="000000"/>
                </a:solidFill>
                <a:latin typeface="Open Sans Light"/>
              </a:rPr>
              <a:t>Answer :pvalue indice &gt; to 0,05</a:t>
            </a:r>
          </a:p>
          <a:p>
            <a:pPr algn="ctr">
              <a:lnSpc>
                <a:spcPts val="4874"/>
              </a:lnSpc>
            </a:pPr>
            <a:r>
              <a:rPr lang="en-US" sz="3481">
                <a:solidFill>
                  <a:srgbClr val="000000"/>
                </a:solidFill>
                <a:latin typeface="Open Sans Light"/>
              </a:rPr>
              <a:t>In this sample, we cannot reject the hypothesis.</a:t>
            </a:r>
          </a:p>
          <a:p>
            <a:pPr algn="ctr">
              <a:lnSpc>
                <a:spcPts val="4595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199663">
            <a:off x="-8435663" y="-6463434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5663996" y="-17301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394911">
            <a:off x="16320319" y="8714403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340427" y="48538"/>
            <a:ext cx="10685112" cy="98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37"/>
              </a:lnSpc>
              <a:spcBef>
                <a:spcPct val="0"/>
              </a:spcBef>
            </a:pPr>
            <a:r>
              <a:rPr lang="en-US" sz="5812">
                <a:solidFill>
                  <a:srgbClr val="731F7D"/>
                </a:solidFill>
                <a:latin typeface="Halant Medium Italics"/>
              </a:rPr>
              <a:t>Hypothesis testing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98922" y="2053070"/>
            <a:ext cx="15560378" cy="5887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H0- people with glass bottle related to having more than one bottle</a:t>
            </a:r>
          </a:p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H1-Do people who have a glass bottle own more than one reusable water?</a:t>
            </a: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</a:p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Ttest_indResult(statistic=-4.123105625617661, pvalue=0.0007103270462445615)</a:t>
            </a:r>
          </a:p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Answer :pvalue indice  to 0,05</a:t>
            </a:r>
          </a:p>
          <a:p>
            <a:pPr algn="ctr">
              <a:lnSpc>
                <a:spcPts val="4681"/>
              </a:lnSpc>
            </a:pPr>
          </a:p>
          <a:p>
            <a:pPr algn="ctr" marL="721978" indent="-360989" lvl="1">
              <a:lnSpc>
                <a:spcPts val="4681"/>
              </a:lnSpc>
              <a:buFont typeface="Arial"/>
              <a:buChar char="•"/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Having more bottles is not different from glass and non glass bottle owners,</a:t>
            </a:r>
          </a:p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 we can reject the H0 on this sample</a:t>
            </a:r>
          </a:p>
          <a:p>
            <a:pPr algn="ctr">
              <a:lnSpc>
                <a:spcPts val="4681"/>
              </a:lnSpc>
            </a:pPr>
            <a:r>
              <a:rPr lang="en-US" sz="3344">
                <a:solidFill>
                  <a:srgbClr val="000000"/>
                </a:solidFill>
                <a:latin typeface="Open Sans Light"/>
              </a:rPr>
              <a:t>we were expecting people who have glass bottle to own only one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199663">
            <a:off x="16463552" y="-3449825"/>
            <a:ext cx="9366851" cy="895705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-1127713" y="9240999"/>
            <a:ext cx="2207918" cy="209200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394911">
            <a:off x="15229274" y="-3498344"/>
            <a:ext cx="5163362" cy="4892285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44211" y="486231"/>
            <a:ext cx="10685112" cy="98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37"/>
              </a:lnSpc>
              <a:spcBef>
                <a:spcPct val="0"/>
              </a:spcBef>
            </a:pPr>
            <a:r>
              <a:rPr lang="en-US" sz="5812">
                <a:solidFill>
                  <a:srgbClr val="731F7D"/>
                </a:solidFill>
                <a:latin typeface="Halant Medium Italics"/>
              </a:rPr>
              <a:t>Recommendations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4211" y="1887153"/>
            <a:ext cx="17366743" cy="6192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 Light"/>
              </a:rPr>
              <a:t>People who don't own a reusable bottle still represent a part of the market that it is worth investing in, however half of the people who own one also bought another or more.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 Light"/>
              </a:rPr>
              <a:t>It would be good to produce different products with different price range.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 Light"/>
              </a:rPr>
              <a:t>From the data, we can see that a portion of users is having issues with cleaning and leakage,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 Light"/>
              </a:rPr>
              <a:t>and is also interested in more isothermal bottles.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16997363" y="4589141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The Data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1341" y="2572428"/>
            <a:ext cx="17342776" cy="65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7"/>
              </a:lnSpc>
            </a:pPr>
            <a:r>
              <a:rPr lang="en-US" sz="3384">
                <a:solidFill>
                  <a:srgbClr val="000000"/>
                </a:solidFill>
                <a:latin typeface="Open Sans Light"/>
              </a:rPr>
              <a:t>The dataset comes from a survey made on Google Form:</a:t>
            </a:r>
          </a:p>
          <a:p>
            <a:pPr algn="ctr">
              <a:lnSpc>
                <a:spcPts val="4737"/>
              </a:lnSpc>
            </a:pPr>
          </a:p>
          <a:p>
            <a:pPr algn="ctr">
              <a:lnSpc>
                <a:spcPts val="4737"/>
              </a:lnSpc>
            </a:pPr>
            <a:r>
              <a:rPr lang="en-US" sz="3384">
                <a:solidFill>
                  <a:srgbClr val="000000"/>
                </a:solidFill>
                <a:latin typeface="Open Sans Light"/>
              </a:rPr>
              <a:t>One survey aiming at people who don't have a reusable water bottle (8 questions)</a:t>
            </a:r>
          </a:p>
          <a:p>
            <a:pPr algn="ctr">
              <a:lnSpc>
                <a:spcPts val="4737"/>
              </a:lnSpc>
            </a:pPr>
            <a:r>
              <a:rPr lang="en-US" sz="3384">
                <a:solidFill>
                  <a:srgbClr val="000000"/>
                </a:solidFill>
                <a:latin typeface="Open Sans Light"/>
              </a:rPr>
              <a:t>One survey aiming at people who have a reusable water bottle (12 questions)</a:t>
            </a:r>
          </a:p>
          <a:p>
            <a:pPr algn="ctr">
              <a:lnSpc>
                <a:spcPts val="4737"/>
              </a:lnSpc>
            </a:pPr>
          </a:p>
          <a:p>
            <a:pPr algn="ctr">
              <a:lnSpc>
                <a:spcPts val="4737"/>
              </a:lnSpc>
            </a:pPr>
          </a:p>
          <a:p>
            <a:pPr algn="ctr">
              <a:lnSpc>
                <a:spcPts val="4737"/>
              </a:lnSpc>
            </a:pPr>
            <a:r>
              <a:rPr lang="en-US" sz="3384">
                <a:solidFill>
                  <a:srgbClr val="000000"/>
                </a:solidFill>
                <a:latin typeface="Open Sans Light"/>
              </a:rPr>
              <a:t>sample : 33 young adults in the Tech industry from Lisbon</a:t>
            </a:r>
          </a:p>
          <a:p>
            <a:pPr algn="ctr">
              <a:lnSpc>
                <a:spcPts val="4737"/>
              </a:lnSpc>
            </a:pPr>
            <a:r>
              <a:rPr lang="en-US" sz="3384">
                <a:solidFill>
                  <a:srgbClr val="000000"/>
                </a:solidFill>
                <a:latin typeface="Open Sans Light"/>
              </a:rPr>
              <a:t>(a mix of workers and students )</a:t>
            </a:r>
          </a:p>
          <a:p>
            <a:pPr algn="ctr">
              <a:lnSpc>
                <a:spcPts val="4737"/>
              </a:lnSpc>
            </a:pPr>
          </a:p>
          <a:p>
            <a:pPr algn="ctr">
              <a:lnSpc>
                <a:spcPts val="4737"/>
              </a:lnSpc>
            </a:pPr>
          </a:p>
          <a:p>
            <a:pPr algn="ctr">
              <a:lnSpc>
                <a:spcPts val="473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-6655414" y="3595558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Sorting the data and data cleaning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1341" y="2491279"/>
            <a:ext cx="17564986" cy="782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Removing the Timestamp from the Google Form</a:t>
            </a:r>
          </a:p>
          <a:p>
            <a:pPr algn="ctr">
              <a:lnSpc>
                <a:spcPts val="4798"/>
              </a:lnSpc>
            </a:pP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Some answers where free text : </a:t>
            </a: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-</a:t>
            </a:r>
            <a:r>
              <a:rPr lang="en-US" sz="3427">
                <a:solidFill>
                  <a:srgbClr val="000000"/>
                </a:solidFill>
                <a:latin typeface="Open Sans Light"/>
              </a:rPr>
              <a:t>Adjusting "Both" and "Both."</a:t>
            </a: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-Correcting spelling (bottle vs botlle)</a:t>
            </a: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-1 wrong direction in the poll - deleted</a:t>
            </a:r>
          </a:p>
          <a:p>
            <a:pPr algn="ctr">
              <a:lnSpc>
                <a:spcPts val="4798"/>
              </a:lnSpc>
            </a:pP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Labels : to treat and categorize free text (</a:t>
            </a:r>
            <a:r>
              <a:rPr lang="en-US" sz="3427">
                <a:solidFill>
                  <a:srgbClr val="FF1616"/>
                </a:solidFill>
                <a:latin typeface="Open Sans Light"/>
              </a:rPr>
              <a:t>to do</a:t>
            </a:r>
            <a:r>
              <a:rPr lang="en-US" sz="3427">
                <a:solidFill>
                  <a:srgbClr val="000000"/>
                </a:solidFill>
                <a:latin typeface="Open Sans Light"/>
              </a:rPr>
              <a:t>)</a:t>
            </a: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ex: "plastic bottle" vs "water bottle"</a:t>
            </a:r>
          </a:p>
          <a:p>
            <a:pPr algn="ctr">
              <a:lnSpc>
                <a:spcPts val="4798"/>
              </a:lnSpc>
            </a:pPr>
            <a:r>
              <a:rPr lang="en-US" sz="3427">
                <a:solidFill>
                  <a:srgbClr val="000000"/>
                </a:solidFill>
                <a:latin typeface="Open Sans Light"/>
              </a:rPr>
              <a:t>Some answers difficult to label ex: "because it is important"</a:t>
            </a:r>
          </a:p>
          <a:p>
            <a:pPr algn="ctr">
              <a:lnSpc>
                <a:spcPts val="4798"/>
              </a:lnSpc>
            </a:pPr>
          </a:p>
          <a:p>
            <a:pPr algn="ctr">
              <a:lnSpc>
                <a:spcPts val="4798"/>
              </a:lnSpc>
            </a:pPr>
          </a:p>
          <a:p>
            <a:pPr algn="ctr">
              <a:lnSpc>
                <a:spcPts val="479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-5914591" y="1155186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935053" y="1655634"/>
            <a:ext cx="11891597" cy="732819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Reasons for not having a reusable bottle 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3"/>
          <a:srcRect l="55" t="0" r="55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-5680796" y="8251936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814872" y="1963665"/>
            <a:ext cx="4041455" cy="620094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Review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0734" y="2024392"/>
            <a:ext cx="13424139" cy="661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Open Sans Light"/>
              </a:rPr>
              <a:t>A good portion of people from the sample showed intention to buy in the future :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They are more likely go for low price range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buy at supermarket or online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favor steel  or glass and practicality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Another portion seems content  with their habit as it is part of their routine or don't want to buy an unnecessary item</a:t>
            </a:r>
          </a:p>
          <a:p>
            <a:pPr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55" t="0" r="55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795" y="7827804"/>
            <a:ext cx="17506533" cy="72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94"/>
              </a:lnSpc>
              <a:spcBef>
                <a:spcPct val="0"/>
              </a:spcBef>
            </a:pPr>
            <a:r>
              <a:rPr lang="en-US" sz="4281" spc="-42">
                <a:solidFill>
                  <a:srgbClr val="FFFFFF"/>
                </a:solidFill>
                <a:latin typeface="Assistant Regular"/>
              </a:rPr>
              <a:t>text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4494633">
            <a:off x="-3170866" y="8943916"/>
            <a:ext cx="4315504" cy="408894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313119">
            <a:off x="16639093" y="-2086190"/>
            <a:ext cx="5214256" cy="498613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001927" y="1472711"/>
            <a:ext cx="13204927" cy="881428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09463" y="346933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Why did you buy a reusable bottle?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379" b="1161"/>
          <a:stretch>
            <a:fillRect/>
          </a:stretch>
        </p:blipFill>
        <p:spPr>
          <a:xfrm flipH="false" flipV="false" rot="1298824">
            <a:off x="-5680796" y="8251936"/>
            <a:ext cx="6575294" cy="726878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2715964">
            <a:off x="16711867" y="-1115299"/>
            <a:ext cx="1844500" cy="174766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49795" y="1028700"/>
            <a:ext cx="17506533" cy="7521757"/>
            <a:chOff x="0" y="0"/>
            <a:chExt cx="23342044" cy="100290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7786052" cy="28736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7027"/>
                </a:lnSpc>
                <a:spcBef>
                  <a:spcPct val="0"/>
                </a:spcBef>
              </a:pPr>
              <a:r>
                <a:rPr lang="en-US" sz="14429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090873"/>
              <a:ext cx="23342044" cy="938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4"/>
                </a:lnSpc>
                <a:spcBef>
                  <a:spcPct val="0"/>
                </a:spcBef>
              </a:pPr>
              <a:r>
                <a:rPr lang="en-US" sz="4281" spc="-42">
                  <a:solidFill>
                    <a:srgbClr val="FFFFFF"/>
                  </a:solidFill>
                  <a:latin typeface="Assistant Regular"/>
                </a:rPr>
                <a:t>text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947925" y="1655634"/>
            <a:ext cx="10271617" cy="689482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431673" y="1000125"/>
            <a:ext cx="17424654" cy="65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000000"/>
                </a:solidFill>
                <a:latin typeface="Halant Medium Bold Italics"/>
              </a:rPr>
              <a:t> Review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DAEh59zOWDE</dc:identifier>
  <dcterms:modified xsi:type="dcterms:W3CDTF">2011-08-01T06:04:30Z</dcterms:modified>
  <cp:revision>1</cp:revision>
  <dc:title>Test</dc:title>
</cp:coreProperties>
</file>

<file path=docProps/thumbnail.jpeg>
</file>